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3" r:id="rId1"/>
  </p:sldMasterIdLst>
  <p:notesMasterIdLst>
    <p:notesMasterId r:id="rId27"/>
  </p:notesMasterIdLst>
  <p:handoutMasterIdLst>
    <p:handoutMasterId r:id="rId28"/>
  </p:handoutMasterIdLst>
  <p:sldIdLst>
    <p:sldId id="257" r:id="rId2"/>
    <p:sldId id="285" r:id="rId3"/>
    <p:sldId id="288" r:id="rId4"/>
    <p:sldId id="258" r:id="rId5"/>
    <p:sldId id="259" r:id="rId6"/>
    <p:sldId id="302" r:id="rId7"/>
    <p:sldId id="260" r:id="rId8"/>
    <p:sldId id="295" r:id="rId9"/>
    <p:sldId id="303" r:id="rId10"/>
    <p:sldId id="300" r:id="rId11"/>
    <p:sldId id="299" r:id="rId12"/>
    <p:sldId id="310" r:id="rId13"/>
    <p:sldId id="297" r:id="rId14"/>
    <p:sldId id="304" r:id="rId15"/>
    <p:sldId id="305" r:id="rId16"/>
    <p:sldId id="306" r:id="rId17"/>
    <p:sldId id="301" r:id="rId18"/>
    <p:sldId id="307" r:id="rId19"/>
    <p:sldId id="308" r:id="rId20"/>
    <p:sldId id="309" r:id="rId21"/>
    <p:sldId id="270" r:id="rId22"/>
    <p:sldId id="274" r:id="rId23"/>
    <p:sldId id="271" r:id="rId24"/>
    <p:sldId id="289" r:id="rId25"/>
    <p:sldId id="284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-11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-11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-11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-11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-110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ahoma" pitchFamily="-110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ahoma" pitchFamily="-110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ahoma" pitchFamily="-110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ahoma" pitchFamily="-110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9" autoAdjust="0"/>
    <p:restoredTop sz="88132" autoAdjust="0"/>
  </p:normalViewPr>
  <p:slideViewPr>
    <p:cSldViewPr>
      <p:cViewPr varScale="1">
        <p:scale>
          <a:sx n="72" d="100"/>
          <a:sy n="72" d="100"/>
        </p:scale>
        <p:origin x="-102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10" charset="0"/>
              </a:defRPr>
            </a:lvl1pPr>
          </a:lstStyle>
          <a:p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-110" charset="0"/>
              </a:defRPr>
            </a:lvl1pPr>
          </a:lstStyle>
          <a:p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10" charset="0"/>
              </a:defRPr>
            </a:lvl1pPr>
          </a:lstStyle>
          <a:p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-110" charset="0"/>
              </a:defRPr>
            </a:lvl1pPr>
          </a:lstStyle>
          <a:p>
            <a:fld id="{C5ADE5F7-7010-C54A-8AA1-3D84643D08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865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10" charset="0"/>
              </a:defRPr>
            </a:lvl1pPr>
          </a:lstStyle>
          <a:p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-110" charset="0"/>
              </a:defRPr>
            </a:lvl1pPr>
          </a:lstStyle>
          <a:p>
            <a:endParaRPr lang="en-US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10" charset="0"/>
              </a:defRPr>
            </a:lvl1pPr>
          </a:lstStyle>
          <a:p>
            <a:endParaRPr lang="en-US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-110" charset="0"/>
              </a:defRPr>
            </a:lvl1pPr>
          </a:lstStyle>
          <a:p>
            <a:fld id="{E2E70043-7BDB-9041-B23B-EBCB84F25D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25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7B28C2-8C6F-2E4A-95B5-A55B05ECDD57}" type="slidenum">
              <a:rPr lang="en-US"/>
              <a:pPr/>
              <a:t>1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00A4A3-4630-9543-A4EA-21C39FA54271}" type="slidenum">
              <a:rPr lang="en-US"/>
              <a:pPr/>
              <a:t>2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00A4A3-4630-9543-A4EA-21C39FA54271}" type="slidenum">
              <a:rPr lang="en-US"/>
              <a:pPr/>
              <a:t>3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BC88C1-7540-8345-A5AC-E071049C5478}" type="slidenum">
              <a:rPr lang="en-US"/>
              <a:pPr/>
              <a:t>4</a:t>
            </a:fld>
            <a:endParaRPr lang="en-US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D98445-8474-F844-9696-DAFB53660A0F}" type="slidenum">
              <a:rPr lang="en-US"/>
              <a:pPr/>
              <a:t>5</a:t>
            </a:fld>
            <a:endParaRPr lang="en-US"/>
          </a:p>
        </p:txBody>
      </p:sp>
      <p:sp>
        <p:nvSpPr>
          <p:cNvPr id="7168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B6498F-11E4-6F46-92C1-83CC9815C97E}" type="slidenum">
              <a:rPr lang="en-US"/>
              <a:pPr/>
              <a:t>7</a:t>
            </a:fld>
            <a:endParaRPr lang="en-US"/>
          </a:p>
        </p:txBody>
      </p:sp>
      <p:sp>
        <p:nvSpPr>
          <p:cNvPr id="7270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they</a:t>
            </a:r>
            <a:r>
              <a:rPr lang="en-US" baseline="0" dirty="0" smtClean="0"/>
              <a:t> need for graduation.</a:t>
            </a:r>
          </a:p>
          <a:p>
            <a:r>
              <a:rPr lang="en-US" baseline="0" dirty="0" smtClean="0"/>
              <a:t>Counselors have met with all the students and gone over classes that they need to pass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5E61F9-A464-9944-A33F-27F153E056EF}" type="slidenum">
              <a:rPr lang="en-US"/>
              <a:pPr/>
              <a:t>8</a:t>
            </a:fld>
            <a:endParaRPr lang="en-US"/>
          </a:p>
        </p:txBody>
      </p:sp>
      <p:sp>
        <p:nvSpPr>
          <p:cNvPr id="737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Personal</a:t>
            </a:r>
            <a:r>
              <a:rPr lang="en-US" baseline="0" dirty="0" smtClean="0"/>
              <a:t> Qualities that will make them good employees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70043-7BDB-9041-B23B-EBCB84F25D8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5E61F9-A464-9944-A33F-27F153E056EF}" type="slidenum">
              <a:rPr lang="en-US"/>
              <a:pPr/>
              <a:t>24</a:t>
            </a:fld>
            <a:endParaRPr lang="en-US"/>
          </a:p>
        </p:txBody>
      </p:sp>
      <p:sp>
        <p:nvSpPr>
          <p:cNvPr id="737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655B1-5304-854D-8E39-6C8044D4B2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ransition xmlns:p14="http://schemas.microsoft.com/office/powerpoint/2010/main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660F60-4EE1-A543-BBFB-7EB4A3FDC8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B42E4-F4A2-BA40-A267-099B8AC61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33A9C95F-12BD-FE4A-909D-BA6F644B7D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13B112-FF7C-CA4C-95EB-2C6D9DD32E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28E8D-6A47-CC44-A6B1-81F00564B2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8FF6D-64BA-A94E-8D73-F2399D20C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2FFB-5CB7-3E49-9ABD-EA18F2A93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68809-5354-0D49-9C91-EE9803C18B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10D43-E8E5-214C-BEB8-64A292B8D6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737E7-D429-0141-BE6F-C6CCB4AA0C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xmlns:p14="http://schemas.microsoft.com/office/powerpoint/2010/main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6228E8D-6A47-CC44-A6B1-81F00564B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</p:sldLayoutIdLst>
  <p:transition xmlns:p14="http://schemas.microsoft.com/office/powerpoint/2010/main">
    <p:cover dir="d"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ctstudent.org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afsa.ed.gov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pex.com" TargetMode="External"/><Relationship Id="rId4" Type="http://schemas.openxmlformats.org/officeDocument/2006/relationships/hyperlink" Target="https://bigfuture.collegeboard.org/scholarship-search" TargetMode="External"/><Relationship Id="rId5" Type="http://schemas.openxmlformats.org/officeDocument/2006/relationships/hyperlink" Target="http://www.niu.edu/scholarships/search/index.s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astweb.com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pscore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4" Type="http://schemas.openxmlformats.org/officeDocument/2006/relationships/image" Target="../media/image6.gif"/><Relationship Id="rId5" Type="http://schemas.openxmlformats.org/officeDocument/2006/relationships/image" Target="../media/image7.emf"/><Relationship Id="rId6" Type="http://schemas.openxmlformats.org/officeDocument/2006/relationships/image" Target="../media/image8.emf"/><Relationship Id="rId7" Type="http://schemas.openxmlformats.org/officeDocument/2006/relationships/image" Target="../media/image9.gif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0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latin typeface="Calibri"/>
                <a:cs typeface="Calibri"/>
              </a:rPr>
              <a:t>Plano High School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1905000"/>
            <a:ext cx="6553200" cy="4114800"/>
          </a:xfrm>
        </p:spPr>
        <p:txBody>
          <a:bodyPr/>
          <a:lstStyle/>
          <a:p>
            <a:pPr algn="ctr">
              <a:buFont typeface="Wingdings" pitchFamily="-110" charset="2"/>
              <a:buNone/>
            </a:pPr>
            <a:r>
              <a:rPr lang="en-US" sz="4400" dirty="0">
                <a:latin typeface="Calibri"/>
                <a:cs typeface="Calibri"/>
              </a:rPr>
              <a:t>Senior Parent Night</a:t>
            </a:r>
          </a:p>
          <a:p>
            <a:pPr algn="ctr">
              <a:buFont typeface="Wingdings" pitchFamily="-110" charset="2"/>
              <a:buNone/>
            </a:pPr>
            <a:r>
              <a:rPr lang="en-US" sz="4400" dirty="0">
                <a:latin typeface="Calibri"/>
                <a:cs typeface="Calibri"/>
              </a:rPr>
              <a:t>October</a:t>
            </a:r>
            <a:r>
              <a:rPr lang="en-US" sz="4400" dirty="0" smtClean="0">
                <a:latin typeface="Calibri"/>
                <a:cs typeface="Calibri"/>
              </a:rPr>
              <a:t> 16, 2013</a:t>
            </a:r>
            <a:endParaRPr lang="en-US" sz="4400" dirty="0">
              <a:latin typeface="Calibri"/>
              <a:cs typeface="Calibri"/>
            </a:endParaRPr>
          </a:p>
        </p:txBody>
      </p:sp>
      <p:pic>
        <p:nvPicPr>
          <p:cNvPr id="5126" name="Picture 6" descr="j023395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 l="-49871" r="-49871"/>
          <a:stretch>
            <a:fillRect/>
          </a:stretch>
        </p:blipFill>
        <p:spPr>
          <a:xfrm>
            <a:off x="5105400" y="3657600"/>
            <a:ext cx="4038600" cy="1981200"/>
          </a:xfrm>
          <a:noFill/>
          <a:ln/>
        </p:spPr>
      </p:pic>
    </p:spTree>
  </p:cSld>
  <p:clrMapOvr>
    <a:masterClrMapping/>
  </p:clrMapOvr>
  <p:transition xmlns:p14="http://schemas.microsoft.com/office/powerpoint/2010/main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dirty="0" smtClean="0">
                <a:latin typeface="Calibri"/>
                <a:cs typeface="Calibri"/>
              </a:rPr>
              <a:t>Finding the Right School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Programs offered</a:t>
            </a:r>
          </a:p>
          <a:p>
            <a:r>
              <a:rPr lang="en-US" dirty="0" smtClean="0"/>
              <a:t>Graduation Rate/Job Placement Rate</a:t>
            </a:r>
          </a:p>
          <a:p>
            <a:r>
              <a:rPr lang="en-US" dirty="0" smtClean="0"/>
              <a:t>Internships</a:t>
            </a:r>
          </a:p>
          <a:p>
            <a:r>
              <a:rPr lang="en-US" dirty="0" smtClean="0"/>
              <a:t>Cost</a:t>
            </a:r>
          </a:p>
          <a:p>
            <a:r>
              <a:rPr lang="en-US" dirty="0" smtClean="0"/>
              <a:t>Admission Requirements</a:t>
            </a:r>
          </a:p>
          <a:p>
            <a:r>
              <a:rPr lang="en-US" dirty="0" smtClean="0"/>
              <a:t>Plan a Visit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*Apply to several schools, always have your “safe school”.  Decisions do not have to be made until May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>
    <p:cover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4800" b="1" dirty="0" smtClean="0">
                <a:latin typeface="Calibri"/>
                <a:cs typeface="Calibri"/>
              </a:rPr>
              <a:t>Applying to College </a:t>
            </a:r>
            <a:endParaRPr lang="en-US" sz="4800" b="1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Calibri"/>
                <a:cs typeface="Calibri"/>
              </a:rPr>
              <a:t>Many schools have PRIORITY FILING DATES</a:t>
            </a:r>
          </a:p>
          <a:p>
            <a:r>
              <a:rPr lang="en-US" sz="2800" dirty="0" smtClean="0">
                <a:latin typeface="Calibri"/>
                <a:cs typeface="Calibri"/>
              </a:rPr>
              <a:t>Filling out Online Applications</a:t>
            </a:r>
          </a:p>
          <a:p>
            <a:r>
              <a:rPr lang="en-US" sz="2800" dirty="0" smtClean="0">
                <a:latin typeface="Calibri"/>
                <a:cs typeface="Calibri"/>
              </a:rPr>
              <a:t>Sending Transcripts</a:t>
            </a:r>
          </a:p>
          <a:p>
            <a:r>
              <a:rPr lang="en-US" sz="2800" dirty="0" smtClean="0">
                <a:latin typeface="Calibri"/>
                <a:cs typeface="Calibri"/>
              </a:rPr>
              <a:t>Application Fees &amp; Fee Waivers</a:t>
            </a:r>
          </a:p>
          <a:p>
            <a:r>
              <a:rPr lang="en-US" sz="2800" dirty="0" smtClean="0">
                <a:latin typeface="Calibri"/>
                <a:cs typeface="Calibri"/>
              </a:rPr>
              <a:t>Sending ACT Scores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Used a part of the admissions requirement</a:t>
            </a:r>
          </a:p>
          <a:p>
            <a:r>
              <a:rPr lang="en-US" dirty="0" smtClean="0"/>
              <a:t>Can Re-Take ACT</a:t>
            </a:r>
          </a:p>
          <a:p>
            <a:pPr lvl="1"/>
            <a:r>
              <a:rPr lang="en-US" dirty="0" smtClean="0"/>
              <a:t>Sign up at </a:t>
            </a:r>
            <a:r>
              <a:rPr lang="en-US" dirty="0" smtClean="0">
                <a:hlinkClick r:id="rId2"/>
              </a:rPr>
              <a:t>www.actstudent.org</a:t>
            </a:r>
            <a:endParaRPr lang="en-US" dirty="0" smtClean="0"/>
          </a:p>
          <a:p>
            <a:pPr lvl="1"/>
            <a:r>
              <a:rPr lang="en-US" dirty="0" smtClean="0"/>
              <a:t>ACT testing Dates</a:t>
            </a:r>
          </a:p>
          <a:p>
            <a:pPr lvl="2"/>
            <a:r>
              <a:rPr lang="en-US" dirty="0" smtClean="0"/>
              <a:t>December 14, 2013</a:t>
            </a:r>
          </a:p>
          <a:p>
            <a:pPr lvl="2"/>
            <a:r>
              <a:rPr lang="en-US" dirty="0" smtClean="0"/>
              <a:t>February 8, 2014</a:t>
            </a:r>
          </a:p>
          <a:p>
            <a:pPr lvl="2"/>
            <a:r>
              <a:rPr lang="en-US" dirty="0" smtClean="0"/>
              <a:t>April 12, 2014</a:t>
            </a:r>
          </a:p>
          <a:p>
            <a:pPr lvl="1"/>
            <a:r>
              <a:rPr lang="en-US" dirty="0" smtClean="0"/>
              <a:t>Cost </a:t>
            </a:r>
          </a:p>
          <a:p>
            <a:pPr lvl="2"/>
            <a:r>
              <a:rPr lang="en-US" dirty="0" smtClean="0"/>
              <a:t>No Writing- $36.50</a:t>
            </a:r>
          </a:p>
          <a:p>
            <a:pPr lvl="2"/>
            <a:r>
              <a:rPr lang="en-US" dirty="0" smtClean="0"/>
              <a:t>With Writing- $52.50</a:t>
            </a:r>
          </a:p>
          <a:p>
            <a:pPr lvl="1"/>
            <a:r>
              <a:rPr lang="en-US" dirty="0" smtClean="0"/>
              <a:t>See your counselor for ACT waivers for students on Free/Reduced Lunch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793833"/>
      </p:ext>
    </p:extLst>
  </p:cSld>
  <p:clrMapOvr>
    <a:masterClrMapping/>
  </p:clrMapOvr>
  <p:transition xmlns:p14="http://schemas.microsoft.com/office/powerpoint/2010/main">
    <p:cover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dirty="0" smtClean="0">
                <a:latin typeface="Calibri"/>
                <a:cs typeface="Calibri"/>
              </a:rPr>
              <a:t>Letters of Recommendation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549274" y="1600200"/>
            <a:ext cx="8137526" cy="5029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alibri"/>
                <a:cs typeface="Calibri"/>
              </a:rPr>
              <a:t>Most Schools require a Counselor Recommendation</a:t>
            </a:r>
          </a:p>
          <a:p>
            <a:r>
              <a:rPr lang="en-US" sz="3200" dirty="0" smtClean="0">
                <a:latin typeface="Calibri"/>
                <a:cs typeface="Calibri"/>
              </a:rPr>
              <a:t>Core Teachers that can speak about your academic ability</a:t>
            </a:r>
          </a:p>
          <a:p>
            <a:r>
              <a:rPr lang="en-US" sz="3200" dirty="0" smtClean="0">
                <a:latin typeface="Calibri"/>
                <a:cs typeface="Calibri"/>
              </a:rPr>
              <a:t>Coaches</a:t>
            </a:r>
          </a:p>
          <a:p>
            <a:r>
              <a:rPr lang="en-US" sz="3200" dirty="0" smtClean="0">
                <a:latin typeface="Calibri"/>
                <a:cs typeface="Calibri"/>
              </a:rPr>
              <a:t>Allow plenty of time</a:t>
            </a:r>
          </a:p>
          <a:p>
            <a:endParaRPr lang="en-US" sz="3200" dirty="0" smtClean="0">
              <a:latin typeface="Calibri"/>
              <a:cs typeface="Calibri"/>
            </a:endParaRPr>
          </a:p>
          <a:p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>
    <p:cover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College Visits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029199"/>
          </a:xfrm>
        </p:spPr>
        <p:txBody>
          <a:bodyPr>
            <a:noAutofit/>
          </a:bodyPr>
          <a:lstStyle/>
          <a:p>
            <a:r>
              <a:rPr lang="en-US" sz="3200" dirty="0">
                <a:latin typeface="Calibri"/>
                <a:cs typeface="Calibri"/>
              </a:rPr>
              <a:t>Seniors- 3 college visit days</a:t>
            </a:r>
          </a:p>
          <a:p>
            <a:pPr lvl="1"/>
            <a:r>
              <a:rPr lang="en-US" sz="3200" dirty="0">
                <a:latin typeface="Calibri"/>
                <a:cs typeface="Calibri"/>
              </a:rPr>
              <a:t>Must get paperwork from Student Services 1 week prior to visit</a:t>
            </a:r>
          </a:p>
          <a:p>
            <a:pPr lvl="1"/>
            <a:r>
              <a:rPr lang="en-US" sz="3200" dirty="0">
                <a:latin typeface="Calibri"/>
                <a:cs typeface="Calibri"/>
              </a:rPr>
              <a:t>Contact the School’s Admission office</a:t>
            </a:r>
          </a:p>
          <a:p>
            <a:pPr lvl="2"/>
            <a:r>
              <a:rPr lang="en-US" sz="3200" dirty="0">
                <a:latin typeface="Calibri"/>
                <a:cs typeface="Calibri"/>
              </a:rPr>
              <a:t>Go on a tour</a:t>
            </a:r>
          </a:p>
          <a:p>
            <a:pPr lvl="2"/>
            <a:r>
              <a:rPr lang="en-US" sz="3200" dirty="0">
                <a:latin typeface="Calibri"/>
                <a:cs typeface="Calibri"/>
              </a:rPr>
              <a:t>See classrooms of programs you are interested it</a:t>
            </a:r>
          </a:p>
          <a:p>
            <a:pPr lvl="2"/>
            <a:r>
              <a:rPr lang="en-US" sz="3200" dirty="0">
                <a:latin typeface="Calibri"/>
                <a:cs typeface="Calibri"/>
              </a:rPr>
              <a:t>Visit Financial Aid </a:t>
            </a:r>
            <a:r>
              <a:rPr lang="en-US" sz="3200" dirty="0" smtClean="0">
                <a:latin typeface="Calibri"/>
                <a:cs typeface="Calibri"/>
              </a:rPr>
              <a:t>office</a:t>
            </a:r>
          </a:p>
          <a:p>
            <a:pPr lvl="1"/>
            <a:r>
              <a:rPr lang="en-US" sz="3400" dirty="0" smtClean="0">
                <a:latin typeface="Calibri"/>
                <a:cs typeface="Calibri"/>
              </a:rPr>
              <a:t>Admissions testing</a:t>
            </a:r>
          </a:p>
          <a:p>
            <a:pPr lvl="2"/>
            <a:endParaRPr lang="en-US" sz="32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6975692"/>
      </p:ext>
    </p:extLst>
  </p:cSld>
  <p:clrMapOvr>
    <a:masterClrMapping/>
  </p:clrMapOvr>
  <p:transition xmlns:p14="http://schemas.microsoft.com/office/powerpoint/2010/main">
    <p:cover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Wednesday, November 6</a:t>
            </a:r>
            <a:r>
              <a:rPr lang="en-US" b="1" baseline="30000" dirty="0" smtClean="0"/>
              <a:t>th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Senior College Bus Tours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Aurora University &amp; </a:t>
            </a:r>
            <a:r>
              <a:rPr lang="en-US" dirty="0" err="1" smtClean="0"/>
              <a:t>Waubonsee</a:t>
            </a:r>
            <a:r>
              <a:rPr lang="en-US" dirty="0" smtClean="0"/>
              <a:t> Community College</a:t>
            </a:r>
          </a:p>
          <a:p>
            <a:r>
              <a:rPr lang="en-US" dirty="0" smtClean="0"/>
              <a:t>Benedictine University &amp; North Central College</a:t>
            </a:r>
          </a:p>
          <a:p>
            <a:r>
              <a:rPr lang="en-US" dirty="0" smtClean="0"/>
              <a:t>Lewis University &amp; University of </a:t>
            </a:r>
            <a:r>
              <a:rPr lang="en-US" smtClean="0"/>
              <a:t>St Francis</a:t>
            </a:r>
            <a:endParaRPr lang="en-US" dirty="0" smtClean="0"/>
          </a:p>
          <a:p>
            <a:r>
              <a:rPr lang="en-US" dirty="0" smtClean="0"/>
              <a:t>Northern Illinois University</a:t>
            </a:r>
          </a:p>
          <a:p>
            <a:endParaRPr lang="en-US" dirty="0"/>
          </a:p>
          <a:p>
            <a:pPr lvl="1"/>
            <a:r>
              <a:rPr lang="en-US" dirty="0" smtClean="0"/>
              <a:t>Students can sign up when they return the permission slip.</a:t>
            </a:r>
          </a:p>
          <a:p>
            <a:pPr lvl="1"/>
            <a:r>
              <a:rPr lang="en-US" dirty="0" smtClean="0"/>
              <a:t>Spaces are limited- first come first serve.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166803"/>
      </p:ext>
    </p:extLst>
  </p:cSld>
  <p:clrMapOvr>
    <a:masterClrMapping/>
  </p:clrMapOvr>
  <p:transition xmlns:p14="http://schemas.microsoft.com/office/powerpoint/2010/main">
    <p:cover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Getting Ready for Post-High School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Spring 2</a:t>
            </a:r>
            <a:r>
              <a:rPr lang="en-US" sz="3200" b="1" baseline="30000" dirty="0" smtClean="0"/>
              <a:t>nd</a:t>
            </a:r>
            <a:r>
              <a:rPr lang="en-US" sz="3200" b="1" dirty="0" smtClean="0"/>
              <a:t>  Semester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262166764"/>
      </p:ext>
    </p:extLst>
  </p:cSld>
  <p:clrMapOvr>
    <a:masterClrMapping/>
  </p:clrMapOvr>
  <p:transition xmlns:p14="http://schemas.microsoft.com/office/powerpoint/2010/main">
    <p:cover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dirty="0" smtClean="0">
                <a:latin typeface="Calibri"/>
                <a:cs typeface="Calibri"/>
              </a:rPr>
              <a:t>Financial Aid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02919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hlinkClick r:id="rId2"/>
              </a:rPr>
              <a:t>www.fafsa.ed.gov</a:t>
            </a:r>
            <a:r>
              <a:rPr lang="en-US" dirty="0" smtClean="0"/>
              <a:t>  not .com</a:t>
            </a:r>
          </a:p>
          <a:p>
            <a:r>
              <a:rPr lang="en-US" dirty="0" smtClean="0"/>
              <a:t>Financial Aid Night Presentation</a:t>
            </a:r>
          </a:p>
          <a:p>
            <a:pPr lvl="1"/>
            <a:r>
              <a:rPr lang="en-US" dirty="0" smtClean="0"/>
              <a:t>Wednesday, January 29</a:t>
            </a:r>
            <a:r>
              <a:rPr lang="en-US" baseline="30000" dirty="0" smtClean="0"/>
              <a:t>th</a:t>
            </a:r>
            <a:r>
              <a:rPr lang="en-US" dirty="0" smtClean="0"/>
              <a:t> 7:00 pm</a:t>
            </a:r>
            <a:endParaRPr lang="en-US" dirty="0"/>
          </a:p>
          <a:p>
            <a:r>
              <a:rPr lang="en-US" dirty="0" smtClean="0"/>
              <a:t>Everyone should apply for Financial Aid</a:t>
            </a:r>
          </a:p>
          <a:p>
            <a:r>
              <a:rPr lang="en-US" dirty="0" smtClean="0"/>
              <a:t>Fill out your 2013 Tax forms as soon as possible</a:t>
            </a:r>
          </a:p>
          <a:p>
            <a:r>
              <a:rPr lang="en-US" dirty="0" smtClean="0"/>
              <a:t>FAFSA Completion Night</a:t>
            </a:r>
          </a:p>
          <a:p>
            <a:pPr lvl="1"/>
            <a:r>
              <a:rPr lang="en-US" dirty="0" smtClean="0"/>
              <a:t>Tentatively set for February </a:t>
            </a:r>
            <a:r>
              <a:rPr lang="en-US" dirty="0" smtClean="0"/>
              <a:t>10, 2014 </a:t>
            </a:r>
            <a:endParaRPr lang="en-US" dirty="0" smtClean="0"/>
          </a:p>
          <a:p>
            <a:r>
              <a:rPr lang="en-US" dirty="0" smtClean="0"/>
              <a:t>Mr. Jerry </a:t>
            </a:r>
            <a:r>
              <a:rPr lang="en-US" dirty="0" err="1" smtClean="0"/>
              <a:t>Triivallo</a:t>
            </a:r>
            <a:r>
              <a:rPr lang="en-US" dirty="0" smtClean="0"/>
              <a:t>- ISAC </a:t>
            </a:r>
            <a:r>
              <a:rPr lang="en-US" smtClean="0"/>
              <a:t>Corp member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>
                <a:latin typeface="Calibri"/>
              </a:rPr>
              <a:t>Check with Colleges that you apply to: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alibri"/>
              </a:rPr>
              <a:t>They might have their own Financial Aid paperwork in addition to the FAFSA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Calibri"/>
              </a:rPr>
              <a:t>They may  offer specific scholarships/aid for programs, academics, need based</a:t>
            </a:r>
            <a:r>
              <a:rPr lang="en-US" dirty="0" smtClean="0">
                <a:latin typeface="Calibri"/>
              </a:rPr>
              <a:t>.</a:t>
            </a:r>
            <a:endParaRPr lang="en-US" dirty="0" smtClean="0"/>
          </a:p>
          <a:p>
            <a:r>
              <a:rPr lang="en-US" dirty="0" smtClean="0"/>
              <a:t>Final Decisions (May 1</a:t>
            </a:r>
            <a:r>
              <a:rPr lang="en-US" baseline="30000" dirty="0" smtClean="0"/>
              <a:t>st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Down Payments/Housing deposits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>
    <p:cover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Scholarships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80059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Check Scholarship file in the Student Services Career Center</a:t>
            </a:r>
          </a:p>
          <a:p>
            <a:r>
              <a:rPr lang="en-US" dirty="0" smtClean="0"/>
              <a:t>Daily Bulletin on </a:t>
            </a:r>
            <a:r>
              <a:rPr lang="en-US" dirty="0" err="1" smtClean="0"/>
              <a:t>Powerschool</a:t>
            </a:r>
            <a:endParaRPr lang="en-US" dirty="0" smtClean="0"/>
          </a:p>
          <a:p>
            <a:r>
              <a:rPr lang="en-US" dirty="0"/>
              <a:t>Most local scholarships due May 1</a:t>
            </a:r>
            <a:r>
              <a:rPr lang="en-US" baseline="30000" dirty="0"/>
              <a:t>st</a:t>
            </a:r>
          </a:p>
          <a:p>
            <a:r>
              <a:rPr lang="en-US" dirty="0"/>
              <a:t>Watch Due </a:t>
            </a:r>
            <a:r>
              <a:rPr lang="en-US" dirty="0" smtClean="0"/>
              <a:t>Dates </a:t>
            </a:r>
          </a:p>
          <a:p>
            <a:r>
              <a:rPr lang="en-US" dirty="0" smtClean="0"/>
              <a:t>Be very neat</a:t>
            </a:r>
          </a:p>
          <a:p>
            <a:r>
              <a:rPr lang="en-US" dirty="0" smtClean="0"/>
              <a:t>Be careful of scholarship scams- never pay money to get free money</a:t>
            </a:r>
          </a:p>
          <a:p>
            <a:r>
              <a:rPr lang="en-US" dirty="0" smtClean="0"/>
              <a:t>Good Scholarship Websites</a:t>
            </a:r>
          </a:p>
          <a:p>
            <a:pPr lvl="1"/>
            <a:r>
              <a:rPr lang="en-US" dirty="0" smtClean="0">
                <a:hlinkClick r:id="rId2"/>
              </a:rPr>
              <a:t>www.fastweb.com</a:t>
            </a:r>
            <a:endParaRPr lang="en-US" dirty="0" smtClean="0"/>
          </a:p>
          <a:p>
            <a:pPr lvl="1"/>
            <a:r>
              <a:rPr lang="en-US" dirty="0" smtClean="0">
                <a:hlinkClick r:id="rId3"/>
              </a:rPr>
              <a:t>www.cappex.com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https://bigfuture.collegeboard.org/scholarship-</a:t>
            </a:r>
            <a:r>
              <a:rPr lang="en-US" dirty="0" smtClean="0">
                <a:hlinkClick r:id="rId4"/>
              </a:rPr>
              <a:t>search</a:t>
            </a:r>
            <a:endParaRPr lang="en-US" dirty="0" smtClean="0"/>
          </a:p>
          <a:p>
            <a:pPr lvl="1"/>
            <a:r>
              <a:rPr lang="en-US" dirty="0">
                <a:hlinkClick r:id="rId5"/>
              </a:rPr>
              <a:t>http://www.niu.edu/scholarships/search/</a:t>
            </a:r>
            <a:r>
              <a:rPr lang="en-US" dirty="0" smtClean="0">
                <a:hlinkClick r:id="rId5"/>
              </a:rPr>
              <a:t>index.shtml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135914"/>
      </p:ext>
    </p:extLst>
  </p:cSld>
  <p:clrMapOvr>
    <a:masterClrMapping/>
  </p:clrMapOvr>
  <p:transition xmlns:p14="http://schemas.microsoft.com/office/powerpoint/2010/main">
    <p:cover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Advanced Placement Exams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952999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Testing Dates</a:t>
            </a:r>
          </a:p>
          <a:p>
            <a:pPr lvl="1"/>
            <a:r>
              <a:rPr lang="en-US" dirty="0" smtClean="0"/>
              <a:t>May 5</a:t>
            </a:r>
            <a:r>
              <a:rPr lang="en-US" baseline="30000" dirty="0" smtClean="0"/>
              <a:t>th</a:t>
            </a:r>
            <a:r>
              <a:rPr lang="en-US" dirty="0" smtClean="0"/>
              <a:t> – May 9</a:t>
            </a:r>
            <a:r>
              <a:rPr lang="en-US" baseline="30000" dirty="0" smtClean="0"/>
              <a:t>th</a:t>
            </a:r>
            <a:r>
              <a:rPr lang="en-US" dirty="0" smtClean="0"/>
              <a:t>  </a:t>
            </a:r>
          </a:p>
          <a:p>
            <a:pPr lvl="2"/>
            <a:r>
              <a:rPr lang="en-US" dirty="0" smtClean="0"/>
              <a:t>AP Chemistry, AP Calculus, AP English Literature, AP English Language</a:t>
            </a:r>
          </a:p>
          <a:p>
            <a:pPr lvl="1"/>
            <a:r>
              <a:rPr lang="en-US" dirty="0" smtClean="0"/>
              <a:t>May 12</a:t>
            </a:r>
            <a:r>
              <a:rPr lang="en-US" baseline="30000" dirty="0" smtClean="0"/>
              <a:t>th</a:t>
            </a:r>
            <a:r>
              <a:rPr lang="en-US" dirty="0" smtClean="0"/>
              <a:t> – May 16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AP Biology, AP Human Geography, AP US History, AP US Government &amp; Politics</a:t>
            </a:r>
          </a:p>
          <a:p>
            <a:r>
              <a:rPr lang="en-US" dirty="0" smtClean="0"/>
              <a:t>Exam Fees for each test is $89.00</a:t>
            </a:r>
            <a:r>
              <a:rPr lang="en-US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.                                                                                          </a:t>
            </a:r>
            <a:r>
              <a:rPr lang="en-US" b="1" i="1" dirty="0" smtClean="0">
                <a:solidFill>
                  <a:schemeClr val="accent2">
                    <a:lumMod val="75000"/>
                    <a:lumOff val="25000"/>
                  </a:schemeClr>
                </a:solidFill>
              </a:rPr>
              <a:t>The district is only charging students $10.00 per test.  Students on Free/Reduced lunch can apply for fee waivers</a:t>
            </a:r>
          </a:p>
          <a:p>
            <a:r>
              <a:rPr lang="en-US" dirty="0" smtClean="0"/>
              <a:t>You will need to request that the College board send your official AP scores to the colleges you have applied to</a:t>
            </a:r>
          </a:p>
          <a:p>
            <a:r>
              <a:rPr lang="en-US" dirty="0" smtClean="0"/>
              <a:t>AP scores can be accessed online </a:t>
            </a:r>
          </a:p>
          <a:p>
            <a:pPr lvl="1"/>
            <a:r>
              <a:rPr lang="en-US" dirty="0" smtClean="0">
                <a:hlinkClick r:id="rId2"/>
              </a:rPr>
              <a:t>www.apscore.org</a:t>
            </a:r>
            <a:endParaRPr lang="en-US" dirty="0" smtClean="0"/>
          </a:p>
          <a:p>
            <a:r>
              <a:rPr lang="en-US" dirty="0" smtClean="0"/>
              <a:t>Scoring is between a 1-5</a:t>
            </a:r>
          </a:p>
          <a:p>
            <a:r>
              <a:rPr lang="en-US" dirty="0" smtClean="0"/>
              <a:t>Most Schools accept a 3 or higher for credit for a class or placement in an advanced college class</a:t>
            </a:r>
          </a:p>
          <a:p>
            <a:r>
              <a:rPr lang="en-US" dirty="0" smtClean="0"/>
              <a:t>Colleges will let you know over the summer after receiving your scores, about any credit, placement and/or course exemptions you have earned.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63432675"/>
      </p:ext>
    </p:extLst>
  </p:cSld>
  <p:clrMapOvr>
    <a:masterClrMapping/>
  </p:clrMapOvr>
  <p:transition xmlns:p14="http://schemas.microsoft.com/office/powerpoint/2010/main">
    <p:cover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>
                <a:latin typeface="Calibri"/>
                <a:cs typeface="Calibri"/>
              </a:rPr>
              <a:t>Student Services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8458200" cy="4343400"/>
          </a:xfrm>
        </p:spPr>
        <p:txBody>
          <a:bodyPr>
            <a:normAutofit fontScale="47500" lnSpcReduction="20000"/>
          </a:bodyPr>
          <a:lstStyle/>
          <a:p>
            <a:r>
              <a:rPr lang="en-US" sz="5161" dirty="0" smtClean="0">
                <a:latin typeface="Calibri"/>
                <a:cs typeface="Calibri"/>
              </a:rPr>
              <a:t>Ms. Cassie Gonzales- Guidance Counselor (A-L)</a:t>
            </a:r>
          </a:p>
          <a:p>
            <a:r>
              <a:rPr lang="en-US" sz="5161" dirty="0" smtClean="0">
                <a:latin typeface="Calibri"/>
                <a:cs typeface="Calibri"/>
              </a:rPr>
              <a:t>Mrs</a:t>
            </a:r>
            <a:r>
              <a:rPr lang="en-US" sz="5161" dirty="0">
                <a:latin typeface="Calibri"/>
                <a:cs typeface="Calibri"/>
              </a:rPr>
              <a:t>. Eve Phillips - Guidance </a:t>
            </a:r>
            <a:r>
              <a:rPr lang="en-US" sz="5161" dirty="0" smtClean="0">
                <a:latin typeface="Calibri"/>
                <a:cs typeface="Calibri"/>
              </a:rPr>
              <a:t>Counselor (M-Z)</a:t>
            </a:r>
          </a:p>
          <a:p>
            <a:r>
              <a:rPr lang="en-US" sz="5161" dirty="0" smtClean="0">
                <a:latin typeface="Calibri"/>
                <a:cs typeface="Calibri"/>
              </a:rPr>
              <a:t>Mrs. Meghan Shook- Guidance Intern</a:t>
            </a:r>
          </a:p>
          <a:p>
            <a:r>
              <a:rPr lang="en-US" sz="5161" dirty="0" smtClean="0">
                <a:latin typeface="Calibri"/>
                <a:cs typeface="Calibri"/>
              </a:rPr>
              <a:t>Ms. Amy Ferguson- </a:t>
            </a:r>
            <a:r>
              <a:rPr lang="en-US" sz="5161" dirty="0">
                <a:latin typeface="Calibri"/>
                <a:cs typeface="Calibri"/>
              </a:rPr>
              <a:t>Social </a:t>
            </a:r>
            <a:r>
              <a:rPr lang="en-US" sz="5161" dirty="0" smtClean="0">
                <a:latin typeface="Calibri"/>
                <a:cs typeface="Calibri"/>
              </a:rPr>
              <a:t>Worker (A-L)</a:t>
            </a:r>
          </a:p>
          <a:p>
            <a:r>
              <a:rPr lang="en-US" sz="5161" dirty="0" smtClean="0">
                <a:latin typeface="Calibri"/>
                <a:cs typeface="Calibri"/>
              </a:rPr>
              <a:t>Ms. Nina </a:t>
            </a:r>
            <a:r>
              <a:rPr lang="en-US" sz="5161" dirty="0" err="1" smtClean="0">
                <a:latin typeface="Calibri"/>
                <a:cs typeface="Calibri"/>
              </a:rPr>
              <a:t>Gortowski</a:t>
            </a:r>
            <a:r>
              <a:rPr lang="en-US" sz="5161" dirty="0" smtClean="0">
                <a:latin typeface="Calibri"/>
                <a:cs typeface="Calibri"/>
              </a:rPr>
              <a:t>- Social Worker (M-Z)</a:t>
            </a:r>
          </a:p>
          <a:p>
            <a:endParaRPr lang="en-US" sz="5161" dirty="0" smtClean="0">
              <a:latin typeface="Calibri"/>
              <a:cs typeface="Calibri"/>
            </a:endParaRPr>
          </a:p>
          <a:p>
            <a:r>
              <a:rPr lang="en-US" sz="5161" dirty="0" smtClean="0">
                <a:latin typeface="Calibri"/>
                <a:cs typeface="Calibri"/>
              </a:rPr>
              <a:t>Mrs. Linda </a:t>
            </a:r>
            <a:r>
              <a:rPr lang="en-US" sz="5161" dirty="0" err="1" smtClean="0">
                <a:latin typeface="Calibri"/>
                <a:cs typeface="Calibri"/>
              </a:rPr>
              <a:t>Oleson</a:t>
            </a:r>
            <a:r>
              <a:rPr lang="en-US" sz="5161" dirty="0" smtClean="0">
                <a:latin typeface="Calibri"/>
                <a:cs typeface="Calibri"/>
              </a:rPr>
              <a:t>- Student Services Secretary/Registrar</a:t>
            </a:r>
          </a:p>
          <a:p>
            <a:endParaRPr lang="en-US" sz="2800" dirty="0"/>
          </a:p>
        </p:txBody>
      </p:sp>
    </p:spTree>
  </p:cSld>
  <p:clrMapOvr>
    <a:masterClrMapping/>
  </p:clrMapOvr>
  <p:transition xmlns:p14="http://schemas.microsoft.com/office/powerpoint/2010/main">
    <p:cover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Course Placement Tests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/>
                <a:cs typeface="Calibri"/>
              </a:rPr>
              <a:t>Assessments in English</a:t>
            </a:r>
            <a:r>
              <a:rPr lang="en-US" dirty="0">
                <a:latin typeface="Calibri"/>
                <a:cs typeface="Calibri"/>
              </a:rPr>
              <a:t>, Reading &amp; Mathematic </a:t>
            </a:r>
          </a:p>
          <a:p>
            <a:r>
              <a:rPr lang="en-US" dirty="0">
                <a:latin typeface="Calibri"/>
                <a:cs typeface="Calibri"/>
              </a:rPr>
              <a:t>Based on </a:t>
            </a:r>
            <a:r>
              <a:rPr lang="en-US" dirty="0" smtClean="0">
                <a:latin typeface="Calibri"/>
                <a:cs typeface="Calibri"/>
              </a:rPr>
              <a:t>the score</a:t>
            </a:r>
            <a:r>
              <a:rPr lang="en-US" dirty="0">
                <a:latin typeface="Calibri"/>
                <a:cs typeface="Calibri"/>
              </a:rPr>
              <a:t>- student will be placed in  Remedial (Non-credit) or General (Credit)</a:t>
            </a:r>
          </a:p>
          <a:p>
            <a:r>
              <a:rPr lang="en-US" dirty="0" err="1">
                <a:latin typeface="Calibri"/>
                <a:cs typeface="Calibri"/>
              </a:rPr>
              <a:t>Waubonsee</a:t>
            </a:r>
            <a:r>
              <a:rPr lang="en-US" dirty="0">
                <a:latin typeface="Calibri"/>
                <a:cs typeface="Calibri"/>
              </a:rPr>
              <a:t> </a:t>
            </a:r>
            <a:r>
              <a:rPr lang="en-US" dirty="0" smtClean="0">
                <a:latin typeface="Calibri"/>
                <a:cs typeface="Calibri"/>
              </a:rPr>
              <a:t>Community College will </a:t>
            </a:r>
            <a:r>
              <a:rPr lang="en-US" dirty="0">
                <a:latin typeface="Calibri"/>
                <a:cs typeface="Calibri"/>
              </a:rPr>
              <a:t>accept ACT scores to be exempt from placement testing and be placed in general courses.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English- 18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Reading-21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Mathematics- 22 (or 28  for higher level courses)</a:t>
            </a:r>
          </a:p>
        </p:txBody>
      </p:sp>
    </p:spTree>
    <p:extLst>
      <p:ext uri="{BB962C8B-B14F-4D97-AF65-F5344CB8AC3E}">
        <p14:creationId xmlns:p14="http://schemas.microsoft.com/office/powerpoint/2010/main" val="1972728735"/>
      </p:ext>
    </p:extLst>
  </p:cSld>
  <p:clrMapOvr>
    <a:masterClrMapping/>
  </p:clrMapOvr>
  <p:transition xmlns:p14="http://schemas.microsoft.com/office/powerpoint/2010/main">
    <p:cover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>
                <a:latin typeface="Calibri"/>
              </a:rPr>
              <a:t>Articulated Credit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latin typeface="Calibri"/>
              </a:rPr>
              <a:t>Some classes that students take in high school can also get you college credit at Waubonsee Community College.</a:t>
            </a:r>
          </a:p>
          <a:p>
            <a:r>
              <a:rPr lang="en-US" sz="2800" dirty="0">
                <a:latin typeface="Calibri"/>
              </a:rPr>
              <a:t>Students must receive an A or B in the class</a:t>
            </a:r>
            <a:endParaRPr lang="en-US" sz="2800" dirty="0" smtClean="0">
              <a:latin typeface="Calibri"/>
            </a:endParaRPr>
          </a:p>
          <a:p>
            <a:r>
              <a:rPr lang="en-US" sz="2800" dirty="0" smtClean="0">
                <a:latin typeface="Calibri"/>
              </a:rPr>
              <a:t>Documentation is sent to </a:t>
            </a:r>
            <a:r>
              <a:rPr lang="en-US" sz="2800" dirty="0">
                <a:latin typeface="Calibri"/>
              </a:rPr>
              <a:t>Waubonsee at the end of their senior year</a:t>
            </a:r>
          </a:p>
          <a:p>
            <a:r>
              <a:rPr lang="en-US" sz="2800" dirty="0">
                <a:latin typeface="Calibri"/>
              </a:rPr>
              <a:t>Students need to go to the Admissions Office at WCC WHEN THEY REGISTER for their first class.  They will need to pay </a:t>
            </a:r>
            <a:r>
              <a:rPr lang="en-US" sz="2800" dirty="0" smtClean="0">
                <a:latin typeface="Calibri"/>
              </a:rPr>
              <a:t>$10 </a:t>
            </a:r>
            <a:r>
              <a:rPr lang="en-US" sz="2800" dirty="0">
                <a:latin typeface="Calibri"/>
              </a:rPr>
              <a:t>per credit hour to have the placed on their transcripts.</a:t>
            </a:r>
          </a:p>
        </p:txBody>
      </p:sp>
    </p:spTree>
  </p:cSld>
  <p:clrMapOvr>
    <a:masterClrMapping/>
  </p:clrMapOvr>
  <p:transition xmlns:p14="http://schemas.microsoft.com/office/powerpoint/2010/main">
    <p:cover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>
                <a:latin typeface="Calibri"/>
              </a:rPr>
              <a:t>What Classes Articulate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1200"/>
            <a:ext cx="7924800" cy="4114800"/>
          </a:xfrm>
        </p:spPr>
        <p:txBody>
          <a:bodyPr/>
          <a:lstStyle/>
          <a:p>
            <a:r>
              <a:rPr lang="en-US" sz="2800" dirty="0">
                <a:latin typeface="Calibri"/>
              </a:rPr>
              <a:t>Accounting II</a:t>
            </a:r>
          </a:p>
          <a:p>
            <a:r>
              <a:rPr lang="en-US" sz="2800" dirty="0">
                <a:latin typeface="Calibri"/>
              </a:rPr>
              <a:t>Early &amp; Advanced Childhood Occupations </a:t>
            </a:r>
          </a:p>
          <a:p>
            <a:r>
              <a:rPr lang="en-US" sz="2800" dirty="0" smtClean="0">
                <a:latin typeface="Calibri"/>
              </a:rPr>
              <a:t>Technology Applications</a:t>
            </a:r>
          </a:p>
          <a:p>
            <a:r>
              <a:rPr lang="en-US" sz="2800" dirty="0">
                <a:latin typeface="Calibri"/>
              </a:rPr>
              <a:t>MOST Indian Valley Vocational Programs</a:t>
            </a:r>
          </a:p>
          <a:p>
            <a:pPr>
              <a:buFont typeface="Wingdings" pitchFamily="-110" charset="2"/>
              <a:buNone/>
            </a:pPr>
            <a:endParaRPr lang="en-US" sz="2800" dirty="0">
              <a:latin typeface="Calibri"/>
            </a:endParaRPr>
          </a:p>
        </p:txBody>
      </p:sp>
      <p:pic>
        <p:nvPicPr>
          <p:cNvPr id="28679" name="Picture 7" descr="j028575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553200" y="1371600"/>
            <a:ext cx="1824038" cy="1120775"/>
          </a:xfrm>
          <a:noFill/>
          <a:ln/>
        </p:spPr>
      </p:pic>
      <p:pic>
        <p:nvPicPr>
          <p:cNvPr id="28681" name="Picture 9" descr="j034306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7162800" y="4114800"/>
            <a:ext cx="1800225" cy="1139825"/>
          </a:xfrm>
          <a:noFill/>
          <a:ln/>
        </p:spPr>
      </p:pic>
      <p:pic>
        <p:nvPicPr>
          <p:cNvPr id="28683" name="Picture 11" descr="j022379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4876800"/>
            <a:ext cx="1265238" cy="1314450"/>
          </a:xfrm>
          <a:prstGeom prst="rect">
            <a:avLst/>
          </a:prstGeom>
          <a:noFill/>
        </p:spPr>
      </p:pic>
      <p:pic>
        <p:nvPicPr>
          <p:cNvPr id="28685" name="Picture 13" descr="j022963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90800" y="4724400"/>
            <a:ext cx="1804988" cy="1574800"/>
          </a:xfrm>
          <a:prstGeom prst="rect">
            <a:avLst/>
          </a:prstGeom>
          <a:noFill/>
        </p:spPr>
      </p:pic>
      <p:pic>
        <p:nvPicPr>
          <p:cNvPr id="28686" name="Picture 14" descr="j021211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76800" y="4572000"/>
            <a:ext cx="1508125" cy="1809750"/>
          </a:xfrm>
          <a:prstGeom prst="rect">
            <a:avLst/>
          </a:prstGeom>
          <a:noFill/>
        </p:spPr>
      </p:pic>
      <p:pic>
        <p:nvPicPr>
          <p:cNvPr id="28687" name="Picture 15" descr="j0223784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67600" y="5562600"/>
            <a:ext cx="1343025" cy="108585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cover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>
                <a:latin typeface="Calibri"/>
              </a:rPr>
              <a:t>Military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6324600" cy="4114800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>
                <a:latin typeface="Calibri"/>
              </a:rPr>
              <a:t>List of Recruiters</a:t>
            </a:r>
          </a:p>
          <a:p>
            <a:r>
              <a:rPr lang="en-US" sz="2800" dirty="0">
                <a:latin typeface="Calibri"/>
              </a:rPr>
              <a:t>Let</a:t>
            </a:r>
            <a:r>
              <a:rPr lang="en-US" sz="2800" dirty="0" smtClean="0">
                <a:latin typeface="Calibri"/>
              </a:rPr>
              <a:t> Student Services or </a:t>
            </a:r>
            <a:r>
              <a:rPr lang="en-US" sz="2800" dirty="0">
                <a:latin typeface="Calibri"/>
              </a:rPr>
              <a:t>Administration know if there are any problems</a:t>
            </a:r>
            <a:r>
              <a:rPr lang="en-US" sz="2800" dirty="0" smtClean="0">
                <a:latin typeface="Calibri"/>
              </a:rPr>
              <a:t>.</a:t>
            </a:r>
          </a:p>
          <a:p>
            <a:r>
              <a:rPr lang="en-US" sz="2800" dirty="0" smtClean="0">
                <a:latin typeface="Calibri"/>
              </a:rPr>
              <a:t>Reserve Officer Training Corps (ROTC) </a:t>
            </a:r>
          </a:p>
          <a:p>
            <a:pPr lvl="1"/>
            <a:r>
              <a:rPr lang="en-US" sz="2600" dirty="0" smtClean="0">
                <a:latin typeface="Calibri"/>
              </a:rPr>
              <a:t>Programs that introduce students to theory and practice of military science.  </a:t>
            </a:r>
          </a:p>
          <a:p>
            <a:pPr lvl="1"/>
            <a:r>
              <a:rPr lang="en-US" sz="2600" dirty="0" smtClean="0">
                <a:latin typeface="Calibri"/>
              </a:rPr>
              <a:t>Prepares them for service as a commissioned reserve or active duty officer.  </a:t>
            </a:r>
          </a:p>
          <a:p>
            <a:pPr lvl="1"/>
            <a:r>
              <a:rPr lang="en-US" sz="2600" dirty="0" smtClean="0">
                <a:latin typeface="Calibri"/>
              </a:rPr>
              <a:t>Programs are offered in conjunction with regular college instructional programs.</a:t>
            </a:r>
          </a:p>
          <a:p>
            <a:pPr lvl="1"/>
            <a:endParaRPr lang="en-US" sz="2600" dirty="0">
              <a:latin typeface="Calibri"/>
            </a:endParaRPr>
          </a:p>
        </p:txBody>
      </p:sp>
      <p:pic>
        <p:nvPicPr>
          <p:cNvPr id="27661" name="Picture 13" descr="j024059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2057400"/>
            <a:ext cx="1787525" cy="29718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>
    <p:cover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 smtClean="0">
                <a:latin typeface="Calibri"/>
                <a:cs typeface="Calibri"/>
              </a:rPr>
              <a:t>Academic Watch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alibri"/>
                <a:cs typeface="Calibri"/>
              </a:rPr>
              <a:t>Counselors/Social Workers seeing students weekly if they are receiving F’s</a:t>
            </a:r>
          </a:p>
          <a:p>
            <a:r>
              <a:rPr lang="en-US" sz="3600" dirty="0" smtClean="0">
                <a:latin typeface="Calibri"/>
                <a:cs typeface="Calibri"/>
              </a:rPr>
              <a:t>Learning Lab teachers meeting with students weekly</a:t>
            </a:r>
          </a:p>
          <a:p>
            <a:r>
              <a:rPr lang="en-US" sz="3600" dirty="0" smtClean="0">
                <a:latin typeface="Calibri"/>
                <a:cs typeface="Calibri"/>
              </a:rPr>
              <a:t>Parents being contacted</a:t>
            </a:r>
          </a:p>
          <a:p>
            <a:pPr>
              <a:buNone/>
            </a:pPr>
            <a:endParaRPr lang="en-US" sz="3600" dirty="0" smtClean="0">
              <a:latin typeface="Calibri"/>
              <a:cs typeface="Calibri"/>
            </a:endParaRPr>
          </a:p>
          <a:p>
            <a:endParaRPr lang="en-US" sz="3600" dirty="0" smtClean="0">
              <a:latin typeface="Calibri"/>
              <a:cs typeface="Calibri"/>
            </a:endParaRPr>
          </a:p>
          <a:p>
            <a:endParaRPr lang="en-US" sz="3600" dirty="0" smtClean="0">
              <a:latin typeface="Calibri"/>
              <a:cs typeface="Calibri"/>
            </a:endParaRPr>
          </a:p>
          <a:p>
            <a:endParaRPr lang="en-US" sz="3600" dirty="0" smtClean="0">
              <a:latin typeface="Calibri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3276600"/>
          </a:xfrm>
        </p:spPr>
        <p:txBody>
          <a:bodyPr anchor="t"/>
          <a:lstStyle/>
          <a:p>
            <a:r>
              <a:rPr lang="en-US" sz="7500" b="1" dirty="0">
                <a:latin typeface="Calibri"/>
                <a:cs typeface="Calibri"/>
              </a:rPr>
              <a:t>Questions</a:t>
            </a:r>
            <a:endParaRPr lang="en-US" b="1" dirty="0">
              <a:latin typeface="Calibri"/>
              <a:cs typeface="Calibri"/>
            </a:endParaRPr>
          </a:p>
        </p:txBody>
      </p:sp>
      <p:pic>
        <p:nvPicPr>
          <p:cNvPr id="8499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3048000"/>
            <a:ext cx="44450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xmlns:p14="http://schemas.microsoft.com/office/powerpoint/2010/main">
    <p:cover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 smtClean="0">
                <a:latin typeface="Calibri"/>
                <a:cs typeface="Calibri"/>
              </a:rPr>
              <a:t>Administration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752600"/>
            <a:ext cx="8686800" cy="4343400"/>
          </a:xfrm>
        </p:spPr>
        <p:txBody>
          <a:bodyPr wrap="none">
            <a:normAutofit/>
          </a:bodyPr>
          <a:lstStyle/>
          <a:p>
            <a:r>
              <a:rPr lang="en-US" sz="3200" dirty="0" smtClean="0">
                <a:latin typeface="Calibri"/>
                <a:cs typeface="Calibri"/>
              </a:rPr>
              <a:t>Mr. Eric Benson- Principal</a:t>
            </a:r>
          </a:p>
          <a:p>
            <a:r>
              <a:rPr lang="en-US" sz="3200" dirty="0" smtClean="0">
                <a:latin typeface="Calibri"/>
                <a:cs typeface="Calibri"/>
              </a:rPr>
              <a:t>Mrs. Laurel </a:t>
            </a:r>
            <a:r>
              <a:rPr lang="en-US" sz="3200" dirty="0" err="1" smtClean="0">
                <a:latin typeface="Calibri"/>
                <a:cs typeface="Calibri"/>
              </a:rPr>
              <a:t>Mateyka</a:t>
            </a:r>
            <a:r>
              <a:rPr lang="en-US" sz="3200" dirty="0" smtClean="0">
                <a:latin typeface="Calibri"/>
                <a:cs typeface="Calibri"/>
              </a:rPr>
              <a:t>- Assistant Principal Curriculum</a:t>
            </a:r>
          </a:p>
          <a:p>
            <a:r>
              <a:rPr lang="en-US" sz="3200" dirty="0" smtClean="0">
                <a:latin typeface="Calibri"/>
                <a:cs typeface="Calibri"/>
              </a:rPr>
              <a:t>Mrs. Keri </a:t>
            </a:r>
            <a:r>
              <a:rPr lang="en-US" sz="3200" dirty="0" err="1" smtClean="0">
                <a:latin typeface="Calibri"/>
                <a:cs typeface="Calibri"/>
              </a:rPr>
              <a:t>Olejniczak</a:t>
            </a:r>
            <a:r>
              <a:rPr lang="en-US" sz="3200" dirty="0" smtClean="0">
                <a:latin typeface="Calibri"/>
                <a:cs typeface="Calibri"/>
              </a:rPr>
              <a:t>- Assistant Principal Discipline</a:t>
            </a:r>
          </a:p>
          <a:p>
            <a:endParaRPr lang="en-US" sz="5161" dirty="0" smtClean="0">
              <a:latin typeface="Calibri"/>
              <a:cs typeface="Calibri"/>
            </a:endParaRPr>
          </a:p>
          <a:p>
            <a:endParaRPr lang="en-US" sz="2800" dirty="0"/>
          </a:p>
        </p:txBody>
      </p:sp>
    </p:spTree>
  </p:cSld>
  <p:clrMapOvr>
    <a:masterClrMapping/>
  </p:clrMapOvr>
  <p:transition xmlns:p14="http://schemas.microsoft.com/office/powerpoint/2010/main">
    <p:cover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r>
              <a:rPr lang="en-US" b="1" dirty="0">
                <a:latin typeface="Calibri"/>
                <a:cs typeface="Calibri"/>
              </a:rPr>
              <a:t>How do you know they are a Senior?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49274" y="1600201"/>
            <a:ext cx="8137526" cy="4495800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 smtClean="0">
                <a:latin typeface="Calibri"/>
                <a:cs typeface="Calibri"/>
              </a:rPr>
              <a:t>They finally realize that this is their last year of high school.</a:t>
            </a:r>
          </a:p>
          <a:p>
            <a:r>
              <a:rPr lang="en-US" sz="4000" dirty="0" smtClean="0">
                <a:latin typeface="Calibri"/>
                <a:cs typeface="Calibri"/>
              </a:rPr>
              <a:t>Forced to make some major decisions</a:t>
            </a:r>
          </a:p>
          <a:p>
            <a:r>
              <a:rPr lang="en-US" sz="4000" dirty="0" smtClean="0">
                <a:latin typeface="Calibri"/>
                <a:cs typeface="Calibri"/>
              </a:rPr>
              <a:t>Regret </a:t>
            </a:r>
            <a:r>
              <a:rPr lang="en-US" sz="4000" dirty="0">
                <a:latin typeface="Calibri"/>
                <a:cs typeface="Calibri"/>
              </a:rPr>
              <a:t>past performances in high school- wish they had studied more and been more involved in activities.</a:t>
            </a:r>
          </a:p>
          <a:p>
            <a:r>
              <a:rPr lang="en-US" sz="4000" dirty="0">
                <a:latin typeface="Calibri"/>
                <a:cs typeface="Calibri"/>
              </a:rPr>
              <a:t>Scared of what lies ahead</a:t>
            </a:r>
            <a:endParaRPr lang="en-US" sz="4000" dirty="0" smtClean="0">
              <a:latin typeface="Calibri"/>
              <a:cs typeface="Calibri"/>
            </a:endParaRPr>
          </a:p>
          <a:p>
            <a:pPr>
              <a:buFont typeface="Wingdings" pitchFamily="-110" charset="2"/>
              <a:buNone/>
            </a:pPr>
            <a:endParaRPr lang="en-US" dirty="0" smtClean="0">
              <a:latin typeface="Calibri"/>
            </a:endParaRPr>
          </a:p>
          <a:p>
            <a:endParaRPr lang="en-US" dirty="0">
              <a:latin typeface="Calibri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>
                <a:latin typeface="Calibri"/>
                <a:cs typeface="Calibri"/>
              </a:rPr>
              <a:t>What are Parents to Do?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49274" y="1600200"/>
            <a:ext cx="8061325" cy="4952999"/>
          </a:xfrm>
        </p:spPr>
        <p:txBody>
          <a:bodyPr>
            <a:noAutofit/>
          </a:bodyPr>
          <a:lstStyle/>
          <a:p>
            <a:r>
              <a:rPr lang="en-US" sz="4000" dirty="0">
                <a:latin typeface="Calibri"/>
                <a:cs typeface="Calibri"/>
              </a:rPr>
              <a:t>Let </a:t>
            </a:r>
            <a:r>
              <a:rPr lang="en-US" sz="3600" dirty="0">
                <a:latin typeface="Calibri"/>
                <a:cs typeface="Calibri"/>
              </a:rPr>
              <a:t>them know that</a:t>
            </a:r>
            <a:r>
              <a:rPr lang="en-US" sz="3600" dirty="0" smtClean="0">
                <a:latin typeface="Calibri"/>
                <a:cs typeface="Calibri"/>
              </a:rPr>
              <a:t> it’s ok </a:t>
            </a:r>
            <a:r>
              <a:rPr lang="en-US" sz="3600" dirty="0">
                <a:latin typeface="Calibri"/>
                <a:cs typeface="Calibri"/>
              </a:rPr>
              <a:t>be scared, but taking risks, and possibly failing are a part of life</a:t>
            </a:r>
          </a:p>
          <a:p>
            <a:r>
              <a:rPr lang="en-US" sz="3600" dirty="0">
                <a:latin typeface="Calibri"/>
                <a:cs typeface="Calibri"/>
              </a:rPr>
              <a:t>Try to let go!</a:t>
            </a:r>
          </a:p>
          <a:p>
            <a:r>
              <a:rPr lang="en-US" sz="3600" dirty="0">
                <a:latin typeface="Calibri"/>
                <a:cs typeface="Calibri"/>
              </a:rPr>
              <a:t>Keep an open mind.</a:t>
            </a:r>
          </a:p>
          <a:p>
            <a:r>
              <a:rPr lang="en-US" sz="3600" dirty="0">
                <a:latin typeface="Calibri"/>
                <a:cs typeface="Calibri"/>
              </a:rPr>
              <a:t>Respect their </a:t>
            </a:r>
            <a:r>
              <a:rPr lang="en-US" sz="3600" dirty="0" smtClean="0">
                <a:latin typeface="Calibri"/>
                <a:cs typeface="Calibri"/>
              </a:rPr>
              <a:t>judgment.  Be there to guide them!</a:t>
            </a:r>
            <a:endParaRPr lang="en-US" sz="3600" dirty="0">
              <a:latin typeface="Calibri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Graduation is right around the corner!</a:t>
            </a:r>
            <a:endParaRPr lang="en-US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 descr="graduat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3733800"/>
            <a:ext cx="3657600" cy="2243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318980"/>
      </p:ext>
    </p:extLst>
  </p:cSld>
  <p:clrMapOvr>
    <a:masterClrMapping/>
  </p:clrMapOvr>
  <p:transition xmlns:p14="http://schemas.microsoft.com/office/powerpoint/2010/main">
    <p:cover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 smtClean="0">
                <a:latin typeface="Calibri"/>
                <a:cs typeface="Calibri"/>
              </a:rPr>
              <a:t>Graduation Requirements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3820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>
                <a:latin typeface="Calibri"/>
                <a:cs typeface="Calibri"/>
              </a:rPr>
              <a:t>Graduation</a:t>
            </a:r>
            <a:r>
              <a:rPr lang="en-US" sz="3600" dirty="0" smtClean="0">
                <a:latin typeface="Calibri"/>
                <a:cs typeface="Calibri"/>
              </a:rPr>
              <a:t> Requirements</a:t>
            </a:r>
          </a:p>
          <a:p>
            <a:pPr lvl="1"/>
            <a:r>
              <a:rPr lang="en-US" sz="3400" dirty="0" smtClean="0">
                <a:latin typeface="Calibri"/>
                <a:cs typeface="Calibri"/>
              </a:rPr>
              <a:t>29 credits (adjusted for transfer students)</a:t>
            </a:r>
          </a:p>
          <a:p>
            <a:pPr lvl="2"/>
            <a:r>
              <a:rPr lang="en-US" sz="3200" dirty="0" smtClean="0">
                <a:latin typeface="Calibri"/>
                <a:cs typeface="Calibri"/>
              </a:rPr>
              <a:t>4 credits English</a:t>
            </a:r>
          </a:p>
          <a:p>
            <a:pPr lvl="2"/>
            <a:r>
              <a:rPr lang="en-US" sz="3000" dirty="0" smtClean="0">
                <a:latin typeface="Calibri"/>
                <a:cs typeface="Calibri"/>
              </a:rPr>
              <a:t>3 credits Math</a:t>
            </a:r>
          </a:p>
          <a:p>
            <a:pPr lvl="2"/>
            <a:r>
              <a:rPr lang="en-US" sz="3200" dirty="0" smtClean="0">
                <a:latin typeface="Calibri"/>
                <a:cs typeface="Calibri"/>
              </a:rPr>
              <a:t>3 credits Science</a:t>
            </a:r>
          </a:p>
          <a:p>
            <a:pPr lvl="2"/>
            <a:r>
              <a:rPr lang="en-US" sz="3000" dirty="0" smtClean="0">
                <a:latin typeface="Calibri"/>
                <a:cs typeface="Calibri"/>
              </a:rPr>
              <a:t>3 credits Social Studies (including US History &amp; Government)</a:t>
            </a:r>
          </a:p>
          <a:p>
            <a:pPr lvl="2"/>
            <a:r>
              <a:rPr lang="en-US" sz="3400" dirty="0" smtClean="0">
                <a:latin typeface="Calibri"/>
                <a:cs typeface="Calibri"/>
              </a:rPr>
              <a:t>1 credit Freshman Academy</a:t>
            </a:r>
          </a:p>
          <a:p>
            <a:pPr lvl="2"/>
            <a:r>
              <a:rPr lang="en-US" sz="3200" dirty="0" smtClean="0">
                <a:latin typeface="Calibri"/>
                <a:cs typeface="Calibri"/>
              </a:rPr>
              <a:t>1 credit Technology Applications</a:t>
            </a:r>
          </a:p>
          <a:p>
            <a:pPr lvl="2"/>
            <a:r>
              <a:rPr lang="en-US" sz="3200" dirty="0" smtClean="0">
                <a:latin typeface="Calibri"/>
                <a:cs typeface="Calibri"/>
              </a:rPr>
              <a:t>½ credit Health</a:t>
            </a:r>
          </a:p>
          <a:p>
            <a:pPr lvl="2"/>
            <a:r>
              <a:rPr lang="en-US" sz="3200" dirty="0" smtClean="0">
                <a:latin typeface="Calibri"/>
                <a:cs typeface="Calibri"/>
              </a:rPr>
              <a:t>½ credit Drivers Education</a:t>
            </a:r>
          </a:p>
          <a:p>
            <a:pPr lvl="2"/>
            <a:r>
              <a:rPr lang="en-US" sz="3200" dirty="0" smtClean="0">
                <a:latin typeface="Calibri"/>
                <a:cs typeface="Calibri"/>
              </a:rPr>
              <a:t>3.5 credits Physical Education</a:t>
            </a:r>
            <a:endParaRPr lang="en-US" sz="3400" dirty="0" smtClean="0">
              <a:latin typeface="Calibri"/>
              <a:cs typeface="Calibri"/>
            </a:endParaRPr>
          </a:p>
          <a:p>
            <a:r>
              <a:rPr lang="en-US" sz="3400" dirty="0" smtClean="0">
                <a:latin typeface="Calibri"/>
                <a:cs typeface="Calibri"/>
              </a:rPr>
              <a:t>Students/Parents can request a Graduation Progress Sheet and </a:t>
            </a:r>
            <a:r>
              <a:rPr lang="en-US" sz="3600" dirty="0" smtClean="0">
                <a:latin typeface="Calibri"/>
                <a:cs typeface="Calibri"/>
              </a:rPr>
              <a:t>Unofficial </a:t>
            </a:r>
            <a:r>
              <a:rPr lang="en-US" sz="3600" dirty="0">
                <a:latin typeface="Calibri"/>
                <a:cs typeface="Calibri"/>
              </a:rPr>
              <a:t>Transcripts</a:t>
            </a:r>
            <a:endParaRPr lang="en-US" sz="3600" dirty="0" smtClean="0">
              <a:latin typeface="Calibri"/>
              <a:cs typeface="Calibri"/>
            </a:endParaRPr>
          </a:p>
          <a:p>
            <a:endParaRPr lang="en-US" dirty="0">
              <a:latin typeface="Calibri"/>
            </a:endParaRPr>
          </a:p>
        </p:txBody>
      </p:sp>
    </p:spTree>
  </p:cSld>
  <p:clrMapOvr>
    <a:masterClrMapping/>
  </p:clrMapOvr>
  <p:transition xmlns:p14="http://schemas.microsoft.com/office/powerpoint/2010/main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 smtClean="0">
                <a:latin typeface="Calibri"/>
                <a:cs typeface="Calibri"/>
              </a:rPr>
              <a:t>Failures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alibri"/>
                <a:cs typeface="Calibri"/>
              </a:rPr>
              <a:t>Students who fail a required class for graduation will need to attend summer school in June 2014 to make up the credit(s).</a:t>
            </a:r>
          </a:p>
          <a:p>
            <a:r>
              <a:rPr lang="en-US" sz="3600" dirty="0" smtClean="0">
                <a:latin typeface="Calibri"/>
                <a:cs typeface="Calibri"/>
              </a:rPr>
              <a:t>Students will NOT be able to walk in the graduation ceremony.</a:t>
            </a:r>
            <a:endParaRPr lang="en-US" sz="3600" dirty="0">
              <a:latin typeface="Calibri"/>
              <a:cs typeface="Calibri"/>
            </a:endParaRPr>
          </a:p>
        </p:txBody>
      </p:sp>
    </p:spTree>
  </p:cSld>
  <p:clrMapOvr>
    <a:masterClrMapping/>
  </p:clrMapOvr>
  <p:transition xmlns:p14="http://schemas.microsoft.com/office/powerpoint/2010/main">
    <p:cover dir="d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Getting Ready for Post-High School</a:t>
            </a:r>
            <a:endParaRPr lang="en-US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FALL 1</a:t>
            </a:r>
            <a:r>
              <a:rPr lang="en-US" sz="3200" b="1" baseline="30000" dirty="0" smtClean="0"/>
              <a:t>st</a:t>
            </a:r>
            <a:r>
              <a:rPr lang="en-US" sz="3200" b="1" dirty="0" smtClean="0"/>
              <a:t> Semester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71234086"/>
      </p:ext>
    </p:extLst>
  </p:cSld>
  <p:clrMapOvr>
    <a:masterClrMapping/>
  </p:clrMapOvr>
  <p:transition xmlns:p14="http://schemas.microsoft.com/office/powerpoint/2010/main">
    <p:cover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4155</TotalTime>
  <Words>1166</Words>
  <Application>Microsoft Macintosh PowerPoint</Application>
  <PresentationFormat>On-screen Show (4:3)</PresentationFormat>
  <Paragraphs>180</Paragraphs>
  <Slides>25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Breeze</vt:lpstr>
      <vt:lpstr>Plano High School</vt:lpstr>
      <vt:lpstr>Student Services</vt:lpstr>
      <vt:lpstr>Administration</vt:lpstr>
      <vt:lpstr>How do you know they are a Senior?</vt:lpstr>
      <vt:lpstr>What are Parents to Do?</vt:lpstr>
      <vt:lpstr>Graduation is right around the corner!</vt:lpstr>
      <vt:lpstr>Graduation Requirements</vt:lpstr>
      <vt:lpstr>Failures</vt:lpstr>
      <vt:lpstr>Getting Ready for Post-High School</vt:lpstr>
      <vt:lpstr>Finding the Right School</vt:lpstr>
      <vt:lpstr>Applying to College </vt:lpstr>
      <vt:lpstr>ACT</vt:lpstr>
      <vt:lpstr>Letters of Recommendation</vt:lpstr>
      <vt:lpstr>College Visits</vt:lpstr>
      <vt:lpstr>Wednesday, November 6th Senior College Bus Tours</vt:lpstr>
      <vt:lpstr>Getting Ready for Post-High School</vt:lpstr>
      <vt:lpstr>Financial Aid</vt:lpstr>
      <vt:lpstr>Scholarships</vt:lpstr>
      <vt:lpstr>Advanced Placement Exams</vt:lpstr>
      <vt:lpstr>Course Placement Tests</vt:lpstr>
      <vt:lpstr>Articulated Credit</vt:lpstr>
      <vt:lpstr>What Classes Articulate</vt:lpstr>
      <vt:lpstr>Military</vt:lpstr>
      <vt:lpstr>Academic Watch</vt:lpstr>
      <vt:lpstr>Questions</vt:lpstr>
    </vt:vector>
  </TitlesOfParts>
  <Company> Leland CUSD1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www.careercruising.com</dc:title>
  <dc:creator>johnsone</dc:creator>
  <cp:lastModifiedBy>Eve Phillips</cp:lastModifiedBy>
  <cp:revision>90</cp:revision>
  <cp:lastPrinted>2012-10-02T20:04:50Z</cp:lastPrinted>
  <dcterms:created xsi:type="dcterms:W3CDTF">2012-10-09T13:20:44Z</dcterms:created>
  <dcterms:modified xsi:type="dcterms:W3CDTF">2013-10-16T23:27:15Z</dcterms:modified>
</cp:coreProperties>
</file>